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65" r:id="rId6"/>
    <p:sldId id="259" r:id="rId7"/>
    <p:sldId id="260" r:id="rId8"/>
    <p:sldId id="268" r:id="rId9"/>
    <p:sldId id="264" r:id="rId10"/>
    <p:sldId id="261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750" autoAdjust="0"/>
  </p:normalViewPr>
  <p:slideViewPr>
    <p:cSldViewPr snapToGrid="0" snapToObjects="1">
      <p:cViewPr>
        <p:scale>
          <a:sx n="118" d="100"/>
          <a:sy n="118" d="100"/>
        </p:scale>
        <p:origin x="2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CE5F-AA3B-A74B-8B36-B42F5FC0FD2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0CE3-B047-6C42-9D51-7F0DBB324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probably bored with people giving you the same advice all the time and most of the time you do it already. So hands up if you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70CE3-B047-6C42-9D51-7F0DBB324A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one you may not know so much about.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70CE3-B047-6C42-9D51-7F0DBB324A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price 10.4p/kWh </a:t>
            </a:r>
          </a:p>
          <a:p>
            <a:r>
              <a:rPr lang="en-US" dirty="0"/>
              <a:t>Loft insulation savings (gas)</a:t>
            </a:r>
          </a:p>
          <a:p>
            <a:r>
              <a:rPr lang="en-US" dirty="0"/>
              <a:t>From 50mm 27.7 kWh/m2/year = </a:t>
            </a:r>
          </a:p>
          <a:p>
            <a:r>
              <a:rPr lang="en-US" dirty="0"/>
              <a:t>From 150mm 8.0 kWh/m2/year</a:t>
            </a:r>
          </a:p>
          <a:p>
            <a:r>
              <a:rPr lang="en-US" dirty="0"/>
              <a:t>Secondary glazing film savings </a:t>
            </a:r>
          </a:p>
          <a:p>
            <a:r>
              <a:rPr lang="en-US" dirty="0"/>
              <a:t>50 kWh/m2/year for single glazing = - £5.20 </a:t>
            </a:r>
          </a:p>
          <a:p>
            <a:r>
              <a:rPr lang="en-US" dirty="0"/>
              <a:t>21 kWh/m2/year double glazing = £2.20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70CE3-B047-6C42-9D51-7F0DBB324A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shows approximate costs for activities. The bottom line is how much you can save from turning down the thermostat by 1C (A medium size semi-detached, fairly well insulated (EPC C). More savings from bigger/less efficient homes.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70CE3-B047-6C42-9D51-7F0DBB324A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their ideas. Will they save a lot or a little?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70CE3-B047-6C42-9D51-7F0DBB324A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6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ransitioncambridge.org/energ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ansitioncambridge.org/energy-saving-survey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A259-B6AB-7818-327F-F91EF8A82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Seriously</a:t>
            </a:r>
            <a:r>
              <a:rPr lang="en-US" dirty="0"/>
              <a:t> saving energy at home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7D37E-7846-BF4D-634C-4ED2ADD11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Nicola Terry</a:t>
            </a:r>
          </a:p>
          <a:p>
            <a:r>
              <a:rPr lang="en-US" dirty="0"/>
              <a:t>Transition Cambridge</a:t>
            </a:r>
          </a:p>
          <a:p>
            <a:r>
              <a:rPr lang="en-US" dirty="0" err="1"/>
              <a:t>www.transitioncambridge.org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7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25E2-F266-86F3-7455-F1455F1A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E51D-F3AD-A0A7-2AE6-7B8F0DDA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waste</a:t>
            </a:r>
          </a:p>
          <a:p>
            <a:r>
              <a:rPr lang="en-US" dirty="0"/>
              <a:t>Reduce service</a:t>
            </a:r>
          </a:p>
          <a:p>
            <a:r>
              <a:rPr lang="en-US" dirty="0"/>
              <a:t>Increase efficiency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859C20-3611-323B-9807-89B8D0AF5F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7" y="2543926"/>
            <a:ext cx="2846486" cy="3797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9F5A8-D5D4-53DA-9625-ABB677EAFB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0" y="1857983"/>
            <a:ext cx="2547991" cy="26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0664-C4A4-004B-4D99-DDA293D0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25DF-E36E-BA71-7C78-180121C8E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Come to the stall for more information</a:t>
            </a:r>
          </a:p>
          <a:p>
            <a:pPr lvl="1"/>
            <a:r>
              <a:rPr lang="en-US" dirty="0"/>
              <a:t>Meet Warren Pope, now from Save Money Cut Carbon</a:t>
            </a:r>
          </a:p>
          <a:p>
            <a:pPr lvl="1"/>
            <a:endParaRPr lang="en-US" dirty="0"/>
          </a:p>
          <a:p>
            <a:r>
              <a:rPr lang="en-US" dirty="0"/>
              <a:t>Or the website</a:t>
            </a:r>
          </a:p>
          <a:p>
            <a:pPr lvl="1"/>
            <a:r>
              <a:rPr lang="en-US" dirty="0">
                <a:hlinkClick r:id="rId2"/>
              </a:rPr>
              <a:t>www.transitioncambridge.org/energy</a:t>
            </a:r>
            <a:endParaRPr lang="en-US" dirty="0"/>
          </a:p>
          <a:p>
            <a:pPr lvl="1"/>
            <a:r>
              <a:rPr lang="en-US" dirty="0"/>
              <a:t>Lots more ideas on our advice pages</a:t>
            </a:r>
          </a:p>
          <a:p>
            <a:pPr lvl="1"/>
            <a:r>
              <a:rPr lang="en-US" dirty="0"/>
              <a:t>Please fill in our survey (and give us your tips)</a:t>
            </a:r>
          </a:p>
          <a:p>
            <a:r>
              <a:rPr lang="en-US" dirty="0"/>
              <a:t>Open Eco Homes 12</a:t>
            </a:r>
            <a:r>
              <a:rPr lang="en-US" baseline="30000" dirty="0"/>
              <a:t>th</a:t>
            </a:r>
            <a:r>
              <a:rPr lang="en-US" dirty="0"/>
              <a:t> Sep to 18</a:t>
            </a:r>
            <a:r>
              <a:rPr lang="en-US" baseline="30000" dirty="0"/>
              <a:t>th</a:t>
            </a:r>
            <a:r>
              <a:rPr lang="en-US" dirty="0"/>
              <a:t> Oct.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06295-79CD-20E4-5943-18ECB64C4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09" y="2932418"/>
            <a:ext cx="1862851" cy="18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D028B-789E-DD60-B7AB-FC17F549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084" y="1338127"/>
            <a:ext cx="2054385" cy="2485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F92C3-460F-F84A-94A3-1C1D9A14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69" y="1272794"/>
            <a:ext cx="2023984" cy="2448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B511D-67DC-F7CB-32F0-754D33DDA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" b="-1"/>
          <a:stretch/>
        </p:blipFill>
        <p:spPr>
          <a:xfrm>
            <a:off x="301645" y="3963199"/>
            <a:ext cx="2023983" cy="2372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7376B-C0FA-F4DA-9374-4860CE014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4604177"/>
            <a:ext cx="12700" cy="1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ECFFB-EB20-021B-20FA-3F9DF6ABE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4756577"/>
            <a:ext cx="12700" cy="1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57DBC9-4744-F504-1563-449FD535A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" b="1"/>
          <a:stretch/>
        </p:blipFill>
        <p:spPr>
          <a:xfrm>
            <a:off x="2418156" y="3915593"/>
            <a:ext cx="2051949" cy="2285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51EED7-BFFC-67AF-0662-C32356DC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633" y="3925867"/>
            <a:ext cx="2051949" cy="228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66B15D-44CF-7ACC-381E-3C9068E070D6}"/>
              </a:ext>
            </a:extLst>
          </p:cNvPr>
          <p:cNvSpPr txBox="1"/>
          <p:nvPr/>
        </p:nvSpPr>
        <p:spPr>
          <a:xfrm>
            <a:off x="612151" y="2020394"/>
            <a:ext cx="3857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Tours and Talks </a:t>
            </a:r>
          </a:p>
          <a:p>
            <a:r>
              <a:rPr lang="en-US" dirty="0"/>
              <a:t>(a selection)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8498F9-BF4C-7D56-2E5E-EC9D0CA0A382}"/>
              </a:ext>
            </a:extLst>
          </p:cNvPr>
          <p:cNvSpPr/>
          <p:nvPr/>
        </p:nvSpPr>
        <p:spPr>
          <a:xfrm>
            <a:off x="612151" y="486417"/>
            <a:ext cx="2582654" cy="1408420"/>
          </a:xfrm>
          <a:prstGeom prst="roundRect">
            <a:avLst/>
          </a:prstGeom>
          <a:solidFill>
            <a:srgbClr val="5773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3AE8C89-3F74-E503-905D-24F4D640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6" y="697213"/>
            <a:ext cx="2098069" cy="10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16D27E-7DB5-20B0-07DD-227C01FA66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5085" y="3908035"/>
            <a:ext cx="2077186" cy="23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1BBD-BD1B-C1D4-A6B3-25FF37E8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current energy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CA60-3000-DECC-1B46-48DAA01F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a </a:t>
            </a:r>
            <a:r>
              <a:rPr lang="en-US" i="1" dirty="0"/>
              <a:t>shortage</a:t>
            </a:r>
            <a:r>
              <a:rPr lang="en-US" dirty="0"/>
              <a:t> of oil and gas </a:t>
            </a:r>
            <a:r>
              <a:rPr lang="en-US" i="1" dirty="0"/>
              <a:t>right now</a:t>
            </a:r>
          </a:p>
          <a:p>
            <a:pPr lvl="1"/>
            <a:r>
              <a:rPr lang="en-US" dirty="0"/>
              <a:t>Globally - except for countries willing to buy from Russia</a:t>
            </a:r>
          </a:p>
          <a:p>
            <a:r>
              <a:rPr lang="en-US" dirty="0"/>
              <a:t>Subsidies will not make more available</a:t>
            </a:r>
            <a:endParaRPr lang="en-US" i="1" dirty="0"/>
          </a:p>
          <a:p>
            <a:r>
              <a:rPr lang="en-US" dirty="0"/>
              <a:t>Prices rise until demand reduces to match supply</a:t>
            </a:r>
          </a:p>
          <a:p>
            <a:r>
              <a:rPr lang="en-US" i="1" dirty="0"/>
              <a:t>We have to reduce our energy demand</a:t>
            </a:r>
          </a:p>
          <a:p>
            <a:pPr lvl="1"/>
            <a:r>
              <a:rPr lang="en-US" dirty="0"/>
              <a:t>- even if we can afford not to, to keep prices down</a:t>
            </a:r>
          </a:p>
          <a:p>
            <a:pPr lvl="1"/>
            <a:r>
              <a:rPr lang="en-US" dirty="0"/>
              <a:t>Under the price guarantee, high prices-&gt;high government borrowing -&gt; high taxes.</a:t>
            </a:r>
          </a:p>
          <a:p>
            <a:r>
              <a:rPr lang="en-US" dirty="0"/>
              <a:t>The EU is setting targets for member countries to reduce demand urgently – why aren’t we?</a:t>
            </a:r>
          </a:p>
        </p:txBody>
      </p:sp>
    </p:spTree>
    <p:extLst>
      <p:ext uri="{BB962C8B-B14F-4D97-AF65-F5344CB8AC3E}">
        <p14:creationId xmlns:p14="http://schemas.microsoft.com/office/powerpoint/2010/main" val="287302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41EA-1116-F3AE-F4B5-A49D76C0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want to save?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4041B-9259-F630-D8B2-6A719765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1"/>
          <a:stretch/>
        </p:blipFill>
        <p:spPr>
          <a:xfrm>
            <a:off x="3508514" y="3279912"/>
            <a:ext cx="4737100" cy="2856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146B0-C167-3128-D26D-F063BBEF86A0}"/>
              </a:ext>
            </a:extLst>
          </p:cNvPr>
          <p:cNvSpPr txBox="1"/>
          <p:nvPr/>
        </p:nvSpPr>
        <p:spPr>
          <a:xfrm>
            <a:off x="3717235" y="2198837"/>
            <a:ext cx="30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Typical bill by gas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6D4D5-43F1-9960-817D-BD3A2846A5A9}"/>
              </a:ext>
            </a:extLst>
          </p:cNvPr>
          <p:cNvSpPr txBox="1"/>
          <p:nvPr/>
        </p:nvSpPr>
        <p:spPr>
          <a:xfrm>
            <a:off x="475560" y="2198837"/>
            <a:ext cx="263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Typical bill by cost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48775-5E1B-5970-738A-81515AD31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2" r="37685"/>
          <a:stretch/>
        </p:blipFill>
        <p:spPr>
          <a:xfrm>
            <a:off x="315016" y="3140764"/>
            <a:ext cx="2951922" cy="29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7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1EA8-32C7-2BBD-808A-9106FD1F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reduce demand?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3382-DD76-4A2E-A28F-842D651C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our own energy</a:t>
            </a:r>
          </a:p>
          <a:p>
            <a:pPr lvl="1"/>
            <a:r>
              <a:rPr lang="en-US" dirty="0"/>
              <a:t>Installing PV panels helps (but not much in winter)</a:t>
            </a:r>
          </a:p>
          <a:p>
            <a:pPr lvl="1"/>
            <a:r>
              <a:rPr lang="en-US" dirty="0"/>
              <a:t>Switch to heat pump for heating</a:t>
            </a:r>
          </a:p>
          <a:p>
            <a:pPr lvl="2"/>
            <a:r>
              <a:rPr lang="en-US" dirty="0"/>
              <a:t>Provided SCOP &gt; 2.1, this will use less gas, even if the heat pump uses electricity generated via gas.</a:t>
            </a:r>
          </a:p>
          <a:p>
            <a:r>
              <a:rPr lang="en-US" dirty="0"/>
              <a:t>Improve efficiency</a:t>
            </a:r>
          </a:p>
          <a:p>
            <a:r>
              <a:rPr lang="en-US" dirty="0"/>
              <a:t>Avoid waste</a:t>
            </a:r>
          </a:p>
          <a:p>
            <a:r>
              <a:rPr lang="en-US" dirty="0"/>
              <a:t>Reduce services</a:t>
            </a:r>
          </a:p>
        </p:txBody>
      </p:sp>
    </p:spTree>
    <p:extLst>
      <p:ext uri="{BB962C8B-B14F-4D97-AF65-F5344CB8AC3E}">
        <p14:creationId xmlns:p14="http://schemas.microsoft.com/office/powerpoint/2010/main" val="134522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E584-3C2B-840F-EFE7-13ADD424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of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B11E-FE45-62AA-EADA-E3FB050E7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down radiators in unused rooms</a:t>
            </a:r>
          </a:p>
          <a:p>
            <a:r>
              <a:rPr lang="en-US" dirty="0"/>
              <a:t>Have 300mm loft insulation</a:t>
            </a:r>
          </a:p>
          <a:p>
            <a:r>
              <a:rPr lang="en-US" dirty="0"/>
              <a:t>Have draught stripped your home</a:t>
            </a:r>
          </a:p>
          <a:p>
            <a:r>
              <a:rPr lang="en-US" dirty="0"/>
              <a:t>Have any single glazed windows</a:t>
            </a:r>
          </a:p>
          <a:p>
            <a:r>
              <a:rPr lang="en-US" dirty="0"/>
              <a:t>Wait for the hot tap to run hot when you wash your hands</a:t>
            </a:r>
          </a:p>
          <a:p>
            <a:r>
              <a:rPr lang="en-US" dirty="0"/>
              <a:t>Shower/bath every day – more than 5 minutes?</a:t>
            </a:r>
          </a:p>
        </p:txBody>
      </p:sp>
    </p:spTree>
    <p:extLst>
      <p:ext uri="{BB962C8B-B14F-4D97-AF65-F5344CB8AC3E}">
        <p14:creationId xmlns:p14="http://schemas.microsoft.com/office/powerpoint/2010/main" val="336834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BFD5-9B95-4650-20FC-494BC094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Efficiency: cooler radiators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A2D60-BB10-CFE8-DE0C-9801038E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Condensing boilers are more efficient at lower temperatures (condense more effectively)</a:t>
            </a:r>
          </a:p>
          <a:p>
            <a:r>
              <a:rPr lang="en-US" dirty="0"/>
              <a:t>Space heating only</a:t>
            </a:r>
          </a:p>
          <a:p>
            <a:r>
              <a:rPr lang="en-US" dirty="0"/>
              <a:t>Reduce to 55°C or even lower if you can</a:t>
            </a:r>
          </a:p>
          <a:p>
            <a:pPr lvl="1"/>
            <a:r>
              <a:rPr lang="en-US" dirty="0"/>
              <a:t>At lower temperatures, your radiators will put out less heat and it will heat up less quickly when you turn it on</a:t>
            </a:r>
          </a:p>
          <a:p>
            <a:pPr lvl="1"/>
            <a:r>
              <a:rPr lang="en-US" dirty="0"/>
              <a:t>If you can handle 55°C you are heat pump ready!</a:t>
            </a:r>
          </a:p>
          <a:p>
            <a:pPr lvl="1"/>
            <a:r>
              <a:rPr lang="en-US" dirty="0"/>
              <a:t>Can turn it up again if you need to in cold weather.</a:t>
            </a:r>
          </a:p>
          <a:p>
            <a:r>
              <a:rPr lang="en-US" dirty="0"/>
              <a:t>Combi boilers (others if the controls let you)</a:t>
            </a:r>
          </a:p>
          <a:p>
            <a:r>
              <a:rPr lang="en-US" dirty="0"/>
              <a:t>Typical savings between 3% and 8% of space heating</a:t>
            </a:r>
          </a:p>
          <a:p>
            <a:pPr marL="35083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4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1A7C-284C-43A5-2E6D-CE92D391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DIY heat savings (annual)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E243-2941-36CE-FA8A-EF7548C6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2" y="2133601"/>
            <a:ext cx="5028077" cy="39319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 up loft insulation to 300mm </a:t>
            </a:r>
          </a:p>
          <a:p>
            <a:pPr lvl="1"/>
            <a:r>
              <a:rPr lang="en-US" dirty="0"/>
              <a:t>From 50mm – cost £7/m</a:t>
            </a:r>
            <a:r>
              <a:rPr lang="en-US" baseline="30000" dirty="0"/>
              <a:t>2</a:t>
            </a:r>
            <a:r>
              <a:rPr lang="en-US" dirty="0"/>
              <a:t> savings £2.90/m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From 150mm – cost £3/m</a:t>
            </a:r>
            <a:r>
              <a:rPr lang="en-US" baseline="30000" dirty="0"/>
              <a:t>2</a:t>
            </a:r>
            <a:r>
              <a:rPr lang="en-US" dirty="0"/>
              <a:t> savings £0.80/m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Temporary secondary glazing film</a:t>
            </a:r>
          </a:p>
          <a:p>
            <a:pPr lvl="1"/>
            <a:r>
              <a:rPr lang="en-US" dirty="0"/>
              <a:t>Cost £2/m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Savings single glazing £5.20/m</a:t>
            </a:r>
            <a:r>
              <a:rPr lang="en-US" baseline="30000" dirty="0"/>
              <a:t>2</a:t>
            </a:r>
            <a:r>
              <a:rPr lang="en-US" dirty="0"/>
              <a:t>, double glazing £2.20/m</a:t>
            </a:r>
            <a:r>
              <a:rPr lang="en-US" baseline="30000" dirty="0"/>
              <a:t>2</a:t>
            </a:r>
          </a:p>
          <a:p>
            <a:r>
              <a:rPr lang="en-US" dirty="0"/>
              <a:t>Draught proofing</a:t>
            </a:r>
          </a:p>
          <a:p>
            <a:pPr lvl="1"/>
            <a:r>
              <a:rPr lang="en-US" dirty="0"/>
              <a:t>Hard to gauge costs and savings but generally good</a:t>
            </a:r>
          </a:p>
          <a:p>
            <a:pPr lvl="1"/>
            <a:r>
              <a:rPr lang="en-US" b="1" dirty="0"/>
              <a:t>Do not block necessary ventilation</a:t>
            </a:r>
          </a:p>
          <a:p>
            <a:pPr marL="350838" lvl="1" indent="0">
              <a:buNone/>
            </a:pPr>
            <a:endParaRPr lang="en-US" dirty="0"/>
          </a:p>
        </p:txBody>
      </p:sp>
      <p:pic>
        <p:nvPicPr>
          <p:cNvPr id="1026" name="Picture 2" descr="Seasonal Double Glazing Film">
            <a:extLst>
              <a:ext uri="{FF2B5EF4-FFF2-40B4-BE49-F238E27FC236}">
                <a16:creationId xmlns:a16="http://schemas.microsoft.com/office/drawing/2014/main" id="{96C7C8EB-AACD-7E9C-A165-45AA3F88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r="15356"/>
          <a:stretch/>
        </p:blipFill>
        <p:spPr bwMode="auto">
          <a:xfrm>
            <a:off x="6426487" y="2111339"/>
            <a:ext cx="2378466" cy="26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6D26F-B44F-5297-2DFC-BC9F199AA4C5}"/>
              </a:ext>
            </a:extLst>
          </p:cNvPr>
          <p:cNvSpPr txBox="1"/>
          <p:nvPr/>
        </p:nvSpPr>
        <p:spPr>
          <a:xfrm>
            <a:off x="6426486" y="4858492"/>
            <a:ext cx="2483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Window film- image: https://</a:t>
            </a:r>
            <a:r>
              <a:rPr lang="en-US" sz="1000" dirty="0" err="1"/>
              <a:t>www.stormguard.co.uk</a:t>
            </a:r>
            <a:r>
              <a:rPr lang="en-US" sz="1000" dirty="0"/>
              <a:t>/</a:t>
            </a:r>
            <a:r>
              <a:rPr lang="en-US" sz="1000" dirty="0" err="1"/>
              <a:t>stormguard</a:t>
            </a:r>
            <a:r>
              <a:rPr lang="en-US" sz="1000" dirty="0"/>
              <a:t>-products/seasonal-double-glazing-film/</a:t>
            </a:r>
          </a:p>
        </p:txBody>
      </p:sp>
    </p:spTree>
    <p:extLst>
      <p:ext uri="{BB962C8B-B14F-4D97-AF65-F5344CB8AC3E}">
        <p14:creationId xmlns:p14="http://schemas.microsoft.com/office/powerpoint/2010/main" val="324381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A506-E92E-8F2F-9D5C-DD5B61E7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DAF9-4C0D-6D8C-2DE3-0C1142CE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Insulation!</a:t>
            </a:r>
          </a:p>
          <a:p>
            <a:r>
              <a:rPr lang="en-US" dirty="0"/>
              <a:t>Double glazing</a:t>
            </a:r>
          </a:p>
          <a:p>
            <a:r>
              <a:rPr lang="en-US" dirty="0"/>
              <a:t>Solar PV/battery</a:t>
            </a:r>
          </a:p>
          <a:p>
            <a:r>
              <a:rPr lang="en-US" dirty="0"/>
              <a:t>Heat pump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1CF06-5750-0A1F-3BF1-1639F35B78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70" y="2133601"/>
            <a:ext cx="3911837" cy="29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8614-D85C-322F-0B3E-8A827868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activities - cost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B2FF2B3-52AC-DE56-A0DC-BB4D7DCE0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53" y="1894964"/>
            <a:ext cx="6199830" cy="4024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56CF38-00B6-B622-FF31-848A09283752}"/>
              </a:ext>
            </a:extLst>
          </p:cNvPr>
          <p:cNvSpPr txBox="1"/>
          <p:nvPr/>
        </p:nvSpPr>
        <p:spPr>
          <a:xfrm>
            <a:off x="650153" y="5922594"/>
            <a:ext cx="6061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Based on gas 10.4p/kWh electricity 34p/kWh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A8C35C-DCC2-2740-F5FF-C6C2CC2B9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98" y="2089151"/>
            <a:ext cx="1339849" cy="13398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319E5D-5A6D-44A7-2B12-8A753ED255C2}"/>
              </a:ext>
            </a:extLst>
          </p:cNvPr>
          <p:cNvSpPr txBox="1"/>
          <p:nvPr/>
        </p:nvSpPr>
        <p:spPr>
          <a:xfrm>
            <a:off x="7153998" y="3503488"/>
            <a:ext cx="14146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Downloadable spreadsheet </a:t>
            </a:r>
            <a:r>
              <a:rPr lang="en-US" sz="1400" dirty="0"/>
              <a:t>with these calculations and more.</a:t>
            </a:r>
          </a:p>
        </p:txBody>
      </p:sp>
    </p:spTree>
    <p:extLst>
      <p:ext uri="{BB962C8B-B14F-4D97-AF65-F5344CB8AC3E}">
        <p14:creationId xmlns:p14="http://schemas.microsoft.com/office/powerpoint/2010/main" val="3057112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ED1CCA2-F37E-7041-8F8C-702D8DC4EE53}" vid="{67CD2A8E-3F38-0A42-8C8F-73C3A504C7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</Template>
  <TotalTime>2951</TotalTime>
  <Words>686</Words>
  <Application>Microsoft Office PowerPoint</Application>
  <PresentationFormat>On-screen Show (4:3)</PresentationFormat>
  <Paragraphs>90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Calibri</vt:lpstr>
      <vt:lpstr>Calisto MT</vt:lpstr>
      <vt:lpstr>Capital</vt:lpstr>
      <vt:lpstr>Seriously saving energy at home</vt:lpstr>
      <vt:lpstr>The current energy crisis</vt:lpstr>
      <vt:lpstr>What do you want to save?</vt:lpstr>
      <vt:lpstr>How do we reduce demand?</vt:lpstr>
      <vt:lpstr>How many of you:</vt:lpstr>
      <vt:lpstr>Efficiency: cooler radiators</vt:lpstr>
      <vt:lpstr>DIY heat savings (annual)</vt:lpstr>
      <vt:lpstr>Longer term</vt:lpstr>
      <vt:lpstr>Daily activities - cost</vt:lpstr>
      <vt:lpstr>Your ideas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Seriously saving energy at home</dc:title>
  <dc:creator>Nicola Terry</dc:creator>
  <cp:lastModifiedBy>Chris Ford</cp:lastModifiedBy>
  <cp:revision>13</cp:revision>
  <cp:lastPrinted>2022-09-15T09:58:02Z</cp:lastPrinted>
  <dcterms:created xsi:type="dcterms:W3CDTF">2022-08-30T14:36:17Z</dcterms:created>
  <dcterms:modified xsi:type="dcterms:W3CDTF">2022-09-20T21:02:42Z</dcterms:modified>
</cp:coreProperties>
</file>